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 id="263" r:id="rId8"/>
    <p:sldId id="262" r:id="rId9"/>
    <p:sldId id="264" r:id="rId10"/>
    <p:sldId id="265" r:id="rId11"/>
    <p:sldId id="267"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7" d="100"/>
          <a:sy n="87" d="100"/>
        </p:scale>
        <p:origin x="528" y="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DF1D6FD-B63E-4D39-A239-DDF8DA824059}" type="datetimeFigureOut">
              <a:rPr lang="en-US" smtClean="0"/>
              <a:t>7/16/2021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FECF0A4-B09D-4D5E-9B4F-D66BE12ED8B6}" type="slidenum">
              <a:rPr lang="en-US" smtClean="0"/>
              <a:t>‹#›</a:t>
            </a:fld>
            <a:endParaRPr lang="en-US"/>
          </a:p>
        </p:txBody>
      </p:sp>
    </p:spTree>
    <p:extLst>
      <p:ext uri="{BB962C8B-B14F-4D97-AF65-F5344CB8AC3E}">
        <p14:creationId xmlns:p14="http://schemas.microsoft.com/office/powerpoint/2010/main" val="38249343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DF1D6FD-B63E-4D39-A239-DDF8DA824059}" type="datetimeFigureOut">
              <a:rPr lang="en-US" smtClean="0"/>
              <a:t>7/16/2021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FECF0A4-B09D-4D5E-9B4F-D66BE12ED8B6}" type="slidenum">
              <a:rPr lang="en-US" smtClean="0"/>
              <a:t>‹#›</a:t>
            </a:fld>
            <a:endParaRPr lang="en-US"/>
          </a:p>
        </p:txBody>
      </p:sp>
    </p:spTree>
    <p:extLst>
      <p:ext uri="{BB962C8B-B14F-4D97-AF65-F5344CB8AC3E}">
        <p14:creationId xmlns:p14="http://schemas.microsoft.com/office/powerpoint/2010/main" val="22228881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DF1D6FD-B63E-4D39-A239-DDF8DA824059}" type="datetimeFigureOut">
              <a:rPr lang="en-US" smtClean="0"/>
              <a:t>7/16/2021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FECF0A4-B09D-4D5E-9B4F-D66BE12ED8B6}"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30864291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DF1D6FD-B63E-4D39-A239-DDF8DA824059}" type="datetimeFigureOut">
              <a:rPr lang="en-US" smtClean="0"/>
              <a:t>7/16/2021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FECF0A4-B09D-4D5E-9B4F-D66BE12ED8B6}" type="slidenum">
              <a:rPr lang="en-US" smtClean="0"/>
              <a:t>‹#›</a:t>
            </a:fld>
            <a:endParaRPr lang="en-US"/>
          </a:p>
        </p:txBody>
      </p:sp>
    </p:spTree>
    <p:extLst>
      <p:ext uri="{BB962C8B-B14F-4D97-AF65-F5344CB8AC3E}">
        <p14:creationId xmlns:p14="http://schemas.microsoft.com/office/powerpoint/2010/main" val="16622576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DF1D6FD-B63E-4D39-A239-DDF8DA824059}" type="datetimeFigureOut">
              <a:rPr lang="en-US" smtClean="0"/>
              <a:t>7/16/2021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FECF0A4-B09D-4D5E-9B4F-D66BE12ED8B6}"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52224582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DF1D6FD-B63E-4D39-A239-DDF8DA824059}" type="datetimeFigureOut">
              <a:rPr lang="en-US" smtClean="0"/>
              <a:t>7/16/2021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FECF0A4-B09D-4D5E-9B4F-D66BE12ED8B6}" type="slidenum">
              <a:rPr lang="en-US" smtClean="0"/>
              <a:t>‹#›</a:t>
            </a:fld>
            <a:endParaRPr lang="en-US"/>
          </a:p>
        </p:txBody>
      </p:sp>
    </p:spTree>
    <p:extLst>
      <p:ext uri="{BB962C8B-B14F-4D97-AF65-F5344CB8AC3E}">
        <p14:creationId xmlns:p14="http://schemas.microsoft.com/office/powerpoint/2010/main" val="267045287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DF1D6FD-B63E-4D39-A239-DDF8DA824059}" type="datetimeFigureOut">
              <a:rPr lang="en-US" smtClean="0"/>
              <a:t>7/16/2021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FECF0A4-B09D-4D5E-9B4F-D66BE12ED8B6}" type="slidenum">
              <a:rPr lang="en-US" smtClean="0"/>
              <a:t>‹#›</a:t>
            </a:fld>
            <a:endParaRPr lang="en-US"/>
          </a:p>
        </p:txBody>
      </p:sp>
    </p:spTree>
    <p:extLst>
      <p:ext uri="{BB962C8B-B14F-4D97-AF65-F5344CB8AC3E}">
        <p14:creationId xmlns:p14="http://schemas.microsoft.com/office/powerpoint/2010/main" val="18654170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DF1D6FD-B63E-4D39-A239-DDF8DA824059}" type="datetimeFigureOut">
              <a:rPr lang="en-US" smtClean="0"/>
              <a:t>7/16/2021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FECF0A4-B09D-4D5E-9B4F-D66BE12ED8B6}" type="slidenum">
              <a:rPr lang="en-US" smtClean="0"/>
              <a:t>‹#›</a:t>
            </a:fld>
            <a:endParaRPr lang="en-US"/>
          </a:p>
        </p:txBody>
      </p:sp>
    </p:spTree>
    <p:extLst>
      <p:ext uri="{BB962C8B-B14F-4D97-AF65-F5344CB8AC3E}">
        <p14:creationId xmlns:p14="http://schemas.microsoft.com/office/powerpoint/2010/main" val="40010647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DF1D6FD-B63E-4D39-A239-DDF8DA824059}" type="datetimeFigureOut">
              <a:rPr lang="en-US" smtClean="0"/>
              <a:t>7/16/2021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FECF0A4-B09D-4D5E-9B4F-D66BE12ED8B6}" type="slidenum">
              <a:rPr lang="en-US" smtClean="0"/>
              <a:t>‹#›</a:t>
            </a:fld>
            <a:endParaRPr lang="en-US"/>
          </a:p>
        </p:txBody>
      </p:sp>
    </p:spTree>
    <p:extLst>
      <p:ext uri="{BB962C8B-B14F-4D97-AF65-F5344CB8AC3E}">
        <p14:creationId xmlns:p14="http://schemas.microsoft.com/office/powerpoint/2010/main" val="34866860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DF1D6FD-B63E-4D39-A239-DDF8DA824059}" type="datetimeFigureOut">
              <a:rPr lang="en-US" smtClean="0"/>
              <a:t>7/16/2021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FECF0A4-B09D-4D5E-9B4F-D66BE12ED8B6}" type="slidenum">
              <a:rPr lang="en-US" smtClean="0"/>
              <a:t>‹#›</a:t>
            </a:fld>
            <a:endParaRPr lang="en-US"/>
          </a:p>
        </p:txBody>
      </p:sp>
    </p:spTree>
    <p:extLst>
      <p:ext uri="{BB962C8B-B14F-4D97-AF65-F5344CB8AC3E}">
        <p14:creationId xmlns:p14="http://schemas.microsoft.com/office/powerpoint/2010/main" val="18860619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DF1D6FD-B63E-4D39-A239-DDF8DA824059}" type="datetimeFigureOut">
              <a:rPr lang="en-US" smtClean="0"/>
              <a:t>7/16/2021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FECF0A4-B09D-4D5E-9B4F-D66BE12ED8B6}" type="slidenum">
              <a:rPr lang="en-US" smtClean="0"/>
              <a:t>‹#›</a:t>
            </a:fld>
            <a:endParaRPr lang="en-US"/>
          </a:p>
        </p:txBody>
      </p:sp>
    </p:spTree>
    <p:extLst>
      <p:ext uri="{BB962C8B-B14F-4D97-AF65-F5344CB8AC3E}">
        <p14:creationId xmlns:p14="http://schemas.microsoft.com/office/powerpoint/2010/main" val="22558498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DF1D6FD-B63E-4D39-A239-DDF8DA824059}" type="datetimeFigureOut">
              <a:rPr lang="en-US" smtClean="0"/>
              <a:t>7/16/2021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FECF0A4-B09D-4D5E-9B4F-D66BE12ED8B6}" type="slidenum">
              <a:rPr lang="en-US" smtClean="0"/>
              <a:t>‹#›</a:t>
            </a:fld>
            <a:endParaRPr lang="en-US"/>
          </a:p>
        </p:txBody>
      </p:sp>
    </p:spTree>
    <p:extLst>
      <p:ext uri="{BB962C8B-B14F-4D97-AF65-F5344CB8AC3E}">
        <p14:creationId xmlns:p14="http://schemas.microsoft.com/office/powerpoint/2010/main" val="29880609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DF1D6FD-B63E-4D39-A239-DDF8DA824059}" type="datetimeFigureOut">
              <a:rPr lang="en-US" smtClean="0"/>
              <a:t>7/16/2021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FECF0A4-B09D-4D5E-9B4F-D66BE12ED8B6}" type="slidenum">
              <a:rPr lang="en-US" smtClean="0"/>
              <a:t>‹#›</a:t>
            </a:fld>
            <a:endParaRPr lang="en-US"/>
          </a:p>
        </p:txBody>
      </p:sp>
    </p:spTree>
    <p:extLst>
      <p:ext uri="{BB962C8B-B14F-4D97-AF65-F5344CB8AC3E}">
        <p14:creationId xmlns:p14="http://schemas.microsoft.com/office/powerpoint/2010/main" val="23880156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DF1D6FD-B63E-4D39-A239-DDF8DA824059}" type="datetimeFigureOut">
              <a:rPr lang="en-US" smtClean="0"/>
              <a:t>7/16/2021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FECF0A4-B09D-4D5E-9B4F-D66BE12ED8B6}" type="slidenum">
              <a:rPr lang="en-US" smtClean="0"/>
              <a:t>‹#›</a:t>
            </a:fld>
            <a:endParaRPr lang="en-US"/>
          </a:p>
        </p:txBody>
      </p:sp>
    </p:spTree>
    <p:extLst>
      <p:ext uri="{BB962C8B-B14F-4D97-AF65-F5344CB8AC3E}">
        <p14:creationId xmlns:p14="http://schemas.microsoft.com/office/powerpoint/2010/main" val="26147887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DF1D6FD-B63E-4D39-A239-DDF8DA824059}" type="datetimeFigureOut">
              <a:rPr lang="en-US" smtClean="0"/>
              <a:t>7/16/2021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FECF0A4-B09D-4D5E-9B4F-D66BE12ED8B6}" type="slidenum">
              <a:rPr lang="en-US" smtClean="0"/>
              <a:t>‹#›</a:t>
            </a:fld>
            <a:endParaRPr lang="en-US"/>
          </a:p>
        </p:txBody>
      </p:sp>
    </p:spTree>
    <p:extLst>
      <p:ext uri="{BB962C8B-B14F-4D97-AF65-F5344CB8AC3E}">
        <p14:creationId xmlns:p14="http://schemas.microsoft.com/office/powerpoint/2010/main" val="412233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DF1D6FD-B63E-4D39-A239-DDF8DA824059}" type="datetimeFigureOut">
              <a:rPr lang="en-US" smtClean="0"/>
              <a:t>7/16/2021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FECF0A4-B09D-4D5E-9B4F-D66BE12ED8B6}" type="slidenum">
              <a:rPr lang="en-US" smtClean="0"/>
              <a:t>‹#›</a:t>
            </a:fld>
            <a:endParaRPr lang="en-US"/>
          </a:p>
        </p:txBody>
      </p:sp>
    </p:spTree>
    <p:extLst>
      <p:ext uri="{BB962C8B-B14F-4D97-AF65-F5344CB8AC3E}">
        <p14:creationId xmlns:p14="http://schemas.microsoft.com/office/powerpoint/2010/main" val="4629818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2DF1D6FD-B63E-4D39-A239-DDF8DA824059}" type="datetimeFigureOut">
              <a:rPr lang="en-US" smtClean="0"/>
              <a:t>7/16/2021</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EFECF0A4-B09D-4D5E-9B4F-D66BE12ED8B6}" type="slidenum">
              <a:rPr lang="en-US" smtClean="0"/>
              <a:t>‹#›</a:t>
            </a:fld>
            <a:endParaRPr lang="en-US"/>
          </a:p>
        </p:txBody>
      </p:sp>
    </p:spTree>
    <p:extLst>
      <p:ext uri="{BB962C8B-B14F-4D97-AF65-F5344CB8AC3E}">
        <p14:creationId xmlns:p14="http://schemas.microsoft.com/office/powerpoint/2010/main" val="96203982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s://en.wikipedia.org/wiki/List_of_postal_codes_of_Canada:_M"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B73CBF-A859-4F8C-A01C-098A9B99A614}"/>
              </a:ext>
            </a:extLst>
          </p:cNvPr>
          <p:cNvSpPr>
            <a:spLocks noGrp="1"/>
          </p:cNvSpPr>
          <p:nvPr>
            <p:ph type="ctrTitle"/>
          </p:nvPr>
        </p:nvSpPr>
        <p:spPr/>
        <p:txBody>
          <a:bodyPr/>
          <a:lstStyle/>
          <a:p>
            <a:r>
              <a:rPr lang="en-US" dirty="0"/>
              <a:t>Coursera Capstone Project</a:t>
            </a:r>
          </a:p>
        </p:txBody>
      </p:sp>
      <p:sp>
        <p:nvSpPr>
          <p:cNvPr id="3" name="Subtitle 2">
            <a:extLst>
              <a:ext uri="{FF2B5EF4-FFF2-40B4-BE49-F238E27FC236}">
                <a16:creationId xmlns:a16="http://schemas.microsoft.com/office/drawing/2014/main" id="{697A0AFE-9A36-47BC-9D66-65AB3DDD8317}"/>
              </a:ext>
            </a:extLst>
          </p:cNvPr>
          <p:cNvSpPr>
            <a:spLocks noGrp="1"/>
          </p:cNvSpPr>
          <p:nvPr>
            <p:ph type="subTitle" idx="1"/>
          </p:nvPr>
        </p:nvSpPr>
        <p:spPr/>
        <p:txBody>
          <a:bodyPr/>
          <a:lstStyle/>
          <a:p>
            <a:r>
              <a:rPr lang="en-US" dirty="0"/>
              <a:t>The Battle of The Neighborhoods</a:t>
            </a:r>
          </a:p>
        </p:txBody>
      </p:sp>
      <p:sp>
        <p:nvSpPr>
          <p:cNvPr id="4" name="TextBox 3">
            <a:extLst>
              <a:ext uri="{FF2B5EF4-FFF2-40B4-BE49-F238E27FC236}">
                <a16:creationId xmlns:a16="http://schemas.microsoft.com/office/drawing/2014/main" id="{02D40C53-ECEE-4214-AD7C-0933DC17FF4B}"/>
              </a:ext>
            </a:extLst>
          </p:cNvPr>
          <p:cNvSpPr txBox="1"/>
          <p:nvPr/>
        </p:nvSpPr>
        <p:spPr>
          <a:xfrm>
            <a:off x="7403123" y="5688342"/>
            <a:ext cx="2584939" cy="369332"/>
          </a:xfrm>
          <a:prstGeom prst="rect">
            <a:avLst/>
          </a:prstGeom>
          <a:noFill/>
        </p:spPr>
        <p:txBody>
          <a:bodyPr wrap="square" rtlCol="0">
            <a:spAutoFit/>
          </a:bodyPr>
          <a:lstStyle/>
          <a:p>
            <a:r>
              <a:rPr lang="en-US" dirty="0">
                <a:solidFill>
                  <a:schemeClr val="tx1">
                    <a:lumMod val="50000"/>
                    <a:lumOff val="50000"/>
                  </a:schemeClr>
                </a:solidFill>
              </a:rPr>
              <a:t>Bobby Mohanty</a:t>
            </a:r>
          </a:p>
        </p:txBody>
      </p:sp>
    </p:spTree>
    <p:extLst>
      <p:ext uri="{BB962C8B-B14F-4D97-AF65-F5344CB8AC3E}">
        <p14:creationId xmlns:p14="http://schemas.microsoft.com/office/powerpoint/2010/main" val="12623947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40A342-880E-4430-8F7C-CA1C2DBA0117}"/>
              </a:ext>
            </a:extLst>
          </p:cNvPr>
          <p:cNvSpPr>
            <a:spLocks noGrp="1"/>
          </p:cNvSpPr>
          <p:nvPr>
            <p:ph type="title"/>
          </p:nvPr>
        </p:nvSpPr>
        <p:spPr/>
        <p:txBody>
          <a:bodyPr>
            <a:normAutofit/>
          </a:bodyPr>
          <a:lstStyle/>
          <a:p>
            <a:r>
              <a:rPr lang="en-US" sz="2800" dirty="0"/>
              <a:t>School Ratings by Clusters in Scarborough</a:t>
            </a:r>
          </a:p>
        </p:txBody>
      </p:sp>
      <p:pic>
        <p:nvPicPr>
          <p:cNvPr id="5" name="Content Placeholder 4">
            <a:extLst>
              <a:ext uri="{FF2B5EF4-FFF2-40B4-BE49-F238E27FC236}">
                <a16:creationId xmlns:a16="http://schemas.microsoft.com/office/drawing/2014/main" id="{09EB5952-6FC4-4A6D-8874-54119E735E2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77334" y="1157211"/>
            <a:ext cx="8596668" cy="5305135"/>
          </a:xfrm>
        </p:spPr>
      </p:pic>
      <p:sp>
        <p:nvSpPr>
          <p:cNvPr id="6" name="TextBox 5">
            <a:extLst>
              <a:ext uri="{FF2B5EF4-FFF2-40B4-BE49-F238E27FC236}">
                <a16:creationId xmlns:a16="http://schemas.microsoft.com/office/drawing/2014/main" id="{2E8DCC42-FF3A-4DE3-AAE7-3F598C275CF2}"/>
              </a:ext>
            </a:extLst>
          </p:cNvPr>
          <p:cNvSpPr txBox="1"/>
          <p:nvPr/>
        </p:nvSpPr>
        <p:spPr>
          <a:xfrm>
            <a:off x="9504485" y="2294792"/>
            <a:ext cx="2453053" cy="2945422"/>
          </a:xfrm>
          <a:prstGeom prst="rect">
            <a:avLst/>
          </a:prstGeom>
        </p:spPr>
        <p:style>
          <a:lnRef idx="0">
            <a:schemeClr val="accent3"/>
          </a:lnRef>
          <a:fillRef idx="3">
            <a:schemeClr val="accent3"/>
          </a:fillRef>
          <a:effectRef idx="3">
            <a:schemeClr val="accent3"/>
          </a:effectRef>
          <a:fontRef idx="minor">
            <a:schemeClr val="lt1"/>
          </a:fontRef>
        </p:style>
        <p:txBody>
          <a:bodyPr wrap="square" rtlCol="0">
            <a:spAutoFit/>
          </a:bodyPr>
          <a:lstStyle/>
          <a:p>
            <a:pPr marL="0" marR="0" indent="0">
              <a:lnSpc>
                <a:spcPct val="107000"/>
              </a:lnSpc>
              <a:spcBef>
                <a:spcPts val="0"/>
              </a:spcBef>
              <a:spcAft>
                <a:spcPts val="800"/>
              </a:spcAft>
              <a:buNone/>
            </a:pPr>
            <a:r>
              <a:rPr lang="en-US" sz="1800" i="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Best rated School</a:t>
            </a:r>
            <a:r>
              <a:rPr lang="en-US" sz="1800" dirty="0">
                <a:effectLst/>
                <a:latin typeface="Calibri" panose="020F0502020204030204" pitchFamily="34" charset="0"/>
                <a:ea typeface="Calibri" panose="020F0502020204030204" pitchFamily="34" charset="0"/>
                <a:cs typeface="Times New Roman" panose="02020603050405020304" pitchFamily="18" charset="0"/>
              </a:rPr>
              <a:t> - 13 Schools including Scarborough High School and Wentworth school</a:t>
            </a:r>
          </a:p>
          <a:p>
            <a:pPr marL="0" marR="0" indent="0">
              <a:lnSpc>
                <a:spcPct val="107000"/>
              </a:lnSpc>
              <a:spcBef>
                <a:spcPts val="0"/>
              </a:spcBef>
              <a:spcAft>
                <a:spcPts val="800"/>
              </a:spcAft>
              <a:buNone/>
            </a:pPr>
            <a:r>
              <a:rPr lang="en-US" sz="1800" i="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Least rated School</a:t>
            </a:r>
            <a:r>
              <a:rPr lang="en-US" sz="1800" dirty="0">
                <a:effectLst/>
                <a:latin typeface="Calibri" panose="020F0502020204030204" pitchFamily="34" charset="0"/>
                <a:ea typeface="Calibri" panose="020F0502020204030204" pitchFamily="34" charset="0"/>
                <a:cs typeface="Times New Roman" panose="02020603050405020304" pitchFamily="18" charset="0"/>
              </a:rPr>
              <a:t> - 4 schools including Pleasant hill School</a:t>
            </a:r>
          </a:p>
          <a:p>
            <a:endParaRPr lang="en-US" dirty="0"/>
          </a:p>
        </p:txBody>
      </p:sp>
    </p:spTree>
    <p:extLst>
      <p:ext uri="{BB962C8B-B14F-4D97-AF65-F5344CB8AC3E}">
        <p14:creationId xmlns:p14="http://schemas.microsoft.com/office/powerpoint/2010/main" val="17002468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AC72FB-C815-463C-BC9E-73BC7FF740D1}"/>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66ADDF4C-4565-41B7-AECB-5C042AB255BB}"/>
              </a:ext>
            </a:extLst>
          </p:cNvPr>
          <p:cNvSpPr>
            <a:spLocks noGrp="1"/>
          </p:cNvSpPr>
          <p:nvPr>
            <p:ph idx="1"/>
          </p:nvPr>
        </p:nvSpPr>
        <p:spPr>
          <a:xfrm>
            <a:off x="838200" y="1565031"/>
            <a:ext cx="10515600" cy="4611932"/>
          </a:xfrm>
        </p:spPr>
        <p:txBody>
          <a:bodyPr>
            <a:normAutofit fontScale="85000" lnSpcReduction="10000"/>
          </a:bodyPr>
          <a:lstStyle/>
          <a:p>
            <a:pPr>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In this project, using k-means cluster algorithm I separated the neighborhood into 10(Ten) different clusters and for 103 different latitude and longitude from dataset, which have very-similar neighborhoods around them. Using the charts above results presented to a particular neighborhood based on average house prices and school rating have been made.</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To answer the problem statement</a:t>
            </a:r>
          </a:p>
          <a:p>
            <a:pPr marL="0" marR="0" indent="0">
              <a:lnSpc>
                <a:spcPct val="107000"/>
              </a:lnSpc>
              <a:spcBef>
                <a:spcPts val="0"/>
              </a:spcBef>
              <a:spcAft>
                <a:spcPts val="800"/>
              </a:spcAft>
              <a:buNone/>
            </a:pPr>
            <a:r>
              <a:rPr lang="en-US" sz="1800" dirty="0">
                <a:effectLst/>
                <a:latin typeface="Calibri" panose="020F0502020204030204" pitchFamily="34" charset="0"/>
                <a:ea typeface="Calibri" panose="020F0502020204030204" pitchFamily="34" charset="0"/>
                <a:cs typeface="Times New Roman" panose="02020603050405020304" pitchFamily="18" charset="0"/>
              </a:rPr>
              <a:t>	1. The housing price of the neighborhoods:</a:t>
            </a:r>
          </a:p>
          <a:p>
            <a:pPr marL="0" marR="0" indent="0">
              <a:lnSpc>
                <a:spcPct val="107000"/>
              </a:lnSpc>
              <a:spcBef>
                <a:spcPts val="0"/>
              </a:spcBef>
              <a:spcAft>
                <a:spcPts val="800"/>
              </a:spcAft>
              <a:buNone/>
            </a:pP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i="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Highest / Costly neighborhoods</a:t>
            </a:r>
            <a:r>
              <a:rPr lang="en-US" sz="1800" dirty="0">
                <a:effectLst/>
                <a:latin typeface="Calibri" panose="020F0502020204030204" pitchFamily="34" charset="0"/>
                <a:ea typeface="Calibri" panose="020F0502020204030204" pitchFamily="34" charset="0"/>
                <a:cs typeface="Times New Roman" panose="02020603050405020304" pitchFamily="18" charset="0"/>
              </a:rPr>
              <a:t> - Willowdale South and Scarborough village</a:t>
            </a:r>
          </a:p>
          <a:p>
            <a:pPr marL="0" marR="0" indent="0">
              <a:lnSpc>
                <a:spcPct val="107000"/>
              </a:lnSpc>
              <a:spcBef>
                <a:spcPts val="0"/>
              </a:spcBef>
              <a:spcAft>
                <a:spcPts val="800"/>
              </a:spcAft>
              <a:buNone/>
            </a:pPr>
            <a:r>
              <a:rPr lang="en-US" sz="1800" i="1" dirty="0">
                <a:solidFill>
                  <a:srgbClr val="2F5496"/>
                </a:solidFill>
                <a:latin typeface="Calibri" panose="020F0502020204030204" pitchFamily="34" charset="0"/>
                <a:ea typeface="Times New Roman" panose="02020603050405020304" pitchFamily="18" charset="0"/>
                <a:cs typeface="Times New Roman" panose="02020603050405020304" pitchFamily="18" charset="0"/>
              </a:rPr>
              <a:t>	</a:t>
            </a:r>
            <a:r>
              <a:rPr lang="en-US" sz="1800" i="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Lowest / Cheaper neighborhoods</a:t>
            </a:r>
            <a:r>
              <a:rPr lang="en-US" sz="1800" dirty="0">
                <a:effectLst/>
                <a:latin typeface="Calibri" panose="020F0502020204030204" pitchFamily="34" charset="0"/>
                <a:ea typeface="Calibri" panose="020F0502020204030204" pitchFamily="34" charset="0"/>
                <a:cs typeface="Times New Roman" panose="02020603050405020304" pitchFamily="18" charset="0"/>
              </a:rPr>
              <a:t> - First Canadian place and Underground city</a:t>
            </a:r>
          </a:p>
          <a:p>
            <a:pPr marL="0" marR="0" indent="0">
              <a:lnSpc>
                <a:spcPct val="107000"/>
              </a:lnSpc>
              <a:spcBef>
                <a:spcPts val="0"/>
              </a:spcBef>
              <a:spcAft>
                <a:spcPts val="800"/>
              </a:spcAft>
              <a:buNone/>
            </a:pPr>
            <a:r>
              <a:rPr lang="en-US" sz="1800" dirty="0">
                <a:effectLst/>
                <a:latin typeface="Calibri" panose="020F0502020204030204" pitchFamily="34" charset="0"/>
                <a:ea typeface="Calibri" panose="020F0502020204030204" pitchFamily="34" charset="0"/>
                <a:cs typeface="Times New Roman" panose="02020603050405020304" pitchFamily="18" charset="0"/>
              </a:rPr>
              <a:t>	2. The rating schools of Scarborough</a:t>
            </a:r>
          </a:p>
          <a:p>
            <a:pPr marL="0" marR="0" indent="0">
              <a:lnSpc>
                <a:spcPct val="107000"/>
              </a:lnSpc>
              <a:spcBef>
                <a:spcPts val="0"/>
              </a:spcBef>
              <a:spcAft>
                <a:spcPts val="800"/>
              </a:spcAft>
              <a:buNone/>
            </a:pPr>
            <a:r>
              <a:rPr lang="en-US" sz="1800" i="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	Best rated School</a:t>
            </a:r>
            <a:r>
              <a:rPr lang="en-US" sz="1800" dirty="0">
                <a:effectLst/>
                <a:latin typeface="Calibri" panose="020F0502020204030204" pitchFamily="34" charset="0"/>
                <a:ea typeface="Calibri" panose="020F0502020204030204" pitchFamily="34" charset="0"/>
                <a:cs typeface="Times New Roman" panose="02020603050405020304" pitchFamily="18" charset="0"/>
              </a:rPr>
              <a:t> - 13 Schools including Scarborough High School and Wentworth school</a:t>
            </a:r>
          </a:p>
          <a:p>
            <a:pPr marL="0" marR="0" indent="0">
              <a:lnSpc>
                <a:spcPct val="107000"/>
              </a:lnSpc>
              <a:spcBef>
                <a:spcPts val="0"/>
              </a:spcBef>
              <a:spcAft>
                <a:spcPts val="800"/>
              </a:spcAft>
              <a:buNone/>
            </a:pPr>
            <a:r>
              <a:rPr lang="en-US" sz="1800" i="1" dirty="0">
                <a:solidFill>
                  <a:srgbClr val="2F5496"/>
                </a:solidFill>
                <a:latin typeface="Calibri" panose="020F0502020204030204" pitchFamily="34" charset="0"/>
                <a:ea typeface="Times New Roman" panose="02020603050405020304" pitchFamily="18" charset="0"/>
                <a:cs typeface="Times New Roman" panose="02020603050405020304" pitchFamily="18" charset="0"/>
              </a:rPr>
              <a:t>	</a:t>
            </a:r>
            <a:r>
              <a:rPr lang="en-US" sz="1800" i="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Least rated School</a:t>
            </a:r>
            <a:r>
              <a:rPr lang="en-US" sz="1800" dirty="0">
                <a:effectLst/>
                <a:latin typeface="Calibri" panose="020F0502020204030204" pitchFamily="34" charset="0"/>
                <a:ea typeface="Calibri" panose="020F0502020204030204" pitchFamily="34" charset="0"/>
                <a:cs typeface="Times New Roman" panose="02020603050405020304" pitchFamily="18" charset="0"/>
              </a:rPr>
              <a:t> - 4 schools including Pleasant hill School</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The mapping with Folium is a very powerful technique to consolidate information and make the analysis and decision better with confidence.</a:t>
            </a:r>
          </a:p>
          <a:p>
            <a:pPr marL="0" marR="0" indent="0">
              <a:lnSpc>
                <a:spcPct val="107000"/>
              </a:lnSpc>
              <a:spcBef>
                <a:spcPts val="0"/>
              </a:spcBef>
              <a:spcAft>
                <a:spcPts val="800"/>
              </a:spcAft>
              <a:buNone/>
            </a:pPr>
            <a:r>
              <a:rPr lang="en-US" sz="1900" b="1" dirty="0">
                <a:effectLst/>
                <a:latin typeface="Calibri" panose="020F0502020204030204" pitchFamily="34" charset="0"/>
                <a:ea typeface="Calibri" panose="020F0502020204030204" pitchFamily="34" charset="0"/>
                <a:cs typeface="Times New Roman" panose="02020603050405020304" pitchFamily="18" charset="0"/>
              </a:rPr>
              <a:t>Future Works:</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This project can be continued for making it more precise in terms to find best house in Scarborough. Best means on the basis of all required things (daily needs or things we need to live a better life) around and also in terms of cost effective. </a:t>
            </a:r>
          </a:p>
          <a:p>
            <a:endParaRPr lang="en-US" dirty="0"/>
          </a:p>
        </p:txBody>
      </p:sp>
    </p:spTree>
    <p:extLst>
      <p:ext uri="{BB962C8B-B14F-4D97-AF65-F5344CB8AC3E}">
        <p14:creationId xmlns:p14="http://schemas.microsoft.com/office/powerpoint/2010/main" val="6584137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4FBA7E-16A7-48C5-8F2B-59620DC67971}"/>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3B980643-B8E5-4B3B-84CF-2E9726276FB5}"/>
              </a:ext>
            </a:extLst>
          </p:cNvPr>
          <p:cNvSpPr>
            <a:spLocks noGrp="1"/>
          </p:cNvSpPr>
          <p:nvPr>
            <p:ph idx="1"/>
          </p:nvPr>
        </p:nvSpPr>
        <p:spPr/>
        <p:txBody>
          <a:bodyPr>
            <a:normAutofit fontScale="85000" lnSpcReduction="10000"/>
          </a:bodyPr>
          <a:lstStyle/>
          <a:p>
            <a:r>
              <a:rPr lang="en-US" dirty="0"/>
              <a:t>The purpose of this Capstone Project is to help people in exploring better facilities around their neighborhood. It will help people making smart and efficient decision on selecting great neighborhood out of numbers of other neighborhoods in Scarborough, Toronto.</a:t>
            </a:r>
          </a:p>
          <a:p>
            <a:r>
              <a:rPr lang="en-US" dirty="0"/>
              <a:t>Lots of people are migrating to various states of Canada and needed lots of research for good housing prices and reputed schools for their children. This project is for those people who are looking for better neighborhoods. For ease of accessing to Cafe, School, Super market, medical shops, grocery shops, mall, theatre, hospital, like minded people, etc.</a:t>
            </a:r>
          </a:p>
          <a:p>
            <a:r>
              <a:rPr lang="en-US" dirty="0"/>
              <a:t>This Capstone Project aim to create an analysis of features for a people migrating to Scarborough to search a best neighborhood as a comparative analysis between neighborhoods. The features include median housing price and better school according to ratings, crime rates of that particular area, road connectivity, weather conditions, good management for emergency, water resources both fresh and waste water and excrement conveyed in sewers and recreational facilities.</a:t>
            </a:r>
          </a:p>
          <a:p>
            <a:r>
              <a:rPr lang="en-US" dirty="0"/>
              <a:t>It will help people to get awareness of the area and neighborhood before moving to a new city, state, country or place for their work or to start a new fresh life.</a:t>
            </a:r>
          </a:p>
          <a:p>
            <a:endParaRPr lang="en-US" dirty="0"/>
          </a:p>
        </p:txBody>
      </p:sp>
    </p:spTree>
    <p:extLst>
      <p:ext uri="{BB962C8B-B14F-4D97-AF65-F5344CB8AC3E}">
        <p14:creationId xmlns:p14="http://schemas.microsoft.com/office/powerpoint/2010/main" val="9214876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ABCF65-B091-4957-8AF9-0E783EAC517D}"/>
              </a:ext>
            </a:extLst>
          </p:cNvPr>
          <p:cNvSpPr>
            <a:spLocks noGrp="1"/>
          </p:cNvSpPr>
          <p:nvPr>
            <p:ph type="title"/>
          </p:nvPr>
        </p:nvSpPr>
        <p:spPr/>
        <p:txBody>
          <a:bodyPr/>
          <a:lstStyle/>
          <a:p>
            <a:r>
              <a:rPr lang="en-US" dirty="0"/>
              <a:t>Data Description</a:t>
            </a:r>
          </a:p>
        </p:txBody>
      </p:sp>
      <p:sp>
        <p:nvSpPr>
          <p:cNvPr id="3" name="Content Placeholder 2">
            <a:extLst>
              <a:ext uri="{FF2B5EF4-FFF2-40B4-BE49-F238E27FC236}">
                <a16:creationId xmlns:a16="http://schemas.microsoft.com/office/drawing/2014/main" id="{A262705E-4B7D-4B20-BC5D-6CA648314B98}"/>
              </a:ext>
            </a:extLst>
          </p:cNvPr>
          <p:cNvSpPr>
            <a:spLocks noGrp="1"/>
          </p:cNvSpPr>
          <p:nvPr>
            <p:ph idx="1"/>
          </p:nvPr>
        </p:nvSpPr>
        <p:spPr>
          <a:xfrm>
            <a:off x="677334" y="1468315"/>
            <a:ext cx="11353800" cy="5143500"/>
          </a:xfrm>
        </p:spPr>
        <p:txBody>
          <a:bodyPr>
            <a:normAutofit/>
          </a:bodyPr>
          <a:lstStyle/>
          <a:p>
            <a:r>
              <a:rPr lang="en-US" sz="1100" dirty="0"/>
              <a:t>Data Link: </a:t>
            </a:r>
            <a:r>
              <a:rPr lang="en-US" sz="1100" dirty="0">
                <a:hlinkClick r:id="rId2"/>
              </a:rPr>
              <a:t>https://en.wikipedia.org/wiki/List_of_postal_codes_of_Canada:_M</a:t>
            </a:r>
            <a:endParaRPr lang="en-US" sz="1100" dirty="0"/>
          </a:p>
          <a:p>
            <a:r>
              <a:rPr lang="en-US" sz="1100" dirty="0"/>
              <a:t>We will use Scarborough dataset which we scrapped from Wikipedia on Week 3. Dataset consisting of latitude and longitude, zip codes.</a:t>
            </a:r>
          </a:p>
          <a:p>
            <a:pPr marL="0" indent="0">
              <a:buNone/>
            </a:pPr>
            <a:r>
              <a:rPr lang="en-US" sz="1100" b="1" dirty="0"/>
              <a:t>Foursquare API Data:</a:t>
            </a:r>
          </a:p>
          <a:p>
            <a:r>
              <a:rPr lang="en-US" sz="1100" dirty="0"/>
              <a:t>We will need data about different venues in different neighborhoods of that specific borough.</a:t>
            </a:r>
          </a:p>
          <a:p>
            <a:r>
              <a:rPr lang="en-US" sz="1100" dirty="0"/>
              <a:t>In order to gain that information we will use “Foursquare” locational information. Foursquare is a location data provider with information about all manner of venues and events within an area of interest. Such information includes venue names, locations, menus and even photos. As such, the foursquare location platform will be used as the sole data source since all the stated required information can be obtained through the API.</a:t>
            </a:r>
          </a:p>
          <a:p>
            <a:r>
              <a:rPr lang="en-US" sz="1100" dirty="0"/>
              <a:t>After finding the list of neighborhoods, we then connect to the Foursquare API to gather information about venues inside each and every neighborhood. For each neighborhood, we have chosen the radius to be 100 meter.</a:t>
            </a:r>
          </a:p>
          <a:p>
            <a:r>
              <a:rPr lang="en-US" sz="1100" dirty="0"/>
              <a:t>The data retrieved from Foursquare contained information of venues within a specified distance of the longitude and latitude of the postcodes. The information obtained per venue as follows:</a:t>
            </a:r>
          </a:p>
          <a:p>
            <a:pPr marL="0" indent="0">
              <a:buNone/>
            </a:pPr>
            <a:r>
              <a:rPr lang="en-US" sz="1100" dirty="0"/>
              <a:t>	1. Neighborhood</a:t>
            </a:r>
          </a:p>
          <a:p>
            <a:pPr marL="0" indent="0">
              <a:buNone/>
            </a:pPr>
            <a:r>
              <a:rPr lang="en-US" sz="1100" dirty="0"/>
              <a:t>	2. Neighborhood Latitude</a:t>
            </a:r>
          </a:p>
          <a:p>
            <a:pPr marL="0" indent="0">
              <a:buNone/>
            </a:pPr>
            <a:r>
              <a:rPr lang="en-US" sz="1100" dirty="0"/>
              <a:t>	3. Neighborhood Longitude</a:t>
            </a:r>
          </a:p>
          <a:p>
            <a:pPr marL="0" indent="0">
              <a:buNone/>
            </a:pPr>
            <a:r>
              <a:rPr lang="en-US" sz="1100" dirty="0"/>
              <a:t>	4. Venue</a:t>
            </a:r>
          </a:p>
          <a:p>
            <a:pPr marL="0" indent="0">
              <a:buNone/>
            </a:pPr>
            <a:r>
              <a:rPr lang="en-US" sz="1100" dirty="0"/>
              <a:t>	5. Name of the venue e.g. the name of a store or restaurant</a:t>
            </a:r>
          </a:p>
          <a:p>
            <a:pPr marL="0" indent="0">
              <a:buNone/>
            </a:pPr>
            <a:r>
              <a:rPr lang="en-US" sz="1100" dirty="0"/>
              <a:t>	6. Venue Latitude</a:t>
            </a:r>
          </a:p>
          <a:p>
            <a:pPr marL="0" indent="0">
              <a:buNone/>
            </a:pPr>
            <a:r>
              <a:rPr lang="en-US" sz="1100" dirty="0"/>
              <a:t>	7. Venue Longitude</a:t>
            </a:r>
          </a:p>
          <a:p>
            <a:pPr marL="0" indent="0">
              <a:buNone/>
            </a:pPr>
            <a:r>
              <a:rPr lang="en-US" sz="1100" dirty="0"/>
              <a:t>	8. Venue Category</a:t>
            </a:r>
          </a:p>
        </p:txBody>
      </p:sp>
    </p:spTree>
    <p:extLst>
      <p:ext uri="{BB962C8B-B14F-4D97-AF65-F5344CB8AC3E}">
        <p14:creationId xmlns:p14="http://schemas.microsoft.com/office/powerpoint/2010/main" val="7009806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DABC89-E433-4D46-A0B9-F6E00464C3BE}"/>
              </a:ext>
            </a:extLst>
          </p:cNvPr>
          <p:cNvSpPr>
            <a:spLocks noGrp="1"/>
          </p:cNvSpPr>
          <p:nvPr>
            <p:ph type="title"/>
          </p:nvPr>
        </p:nvSpPr>
        <p:spPr/>
        <p:txBody>
          <a:bodyPr/>
          <a:lstStyle/>
          <a:p>
            <a:r>
              <a:rPr lang="en-US" dirty="0"/>
              <a:t>Map of Scarborough</a:t>
            </a:r>
          </a:p>
        </p:txBody>
      </p:sp>
      <p:pic>
        <p:nvPicPr>
          <p:cNvPr id="5" name="Content Placeholder 4">
            <a:extLst>
              <a:ext uri="{FF2B5EF4-FFF2-40B4-BE49-F238E27FC236}">
                <a16:creationId xmlns:a16="http://schemas.microsoft.com/office/drawing/2014/main" id="{09AB7B47-1EF1-441D-A666-2FEC837DC07E}"/>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3380" t="12399" r="3570" b="-901"/>
          <a:stretch/>
        </p:blipFill>
        <p:spPr>
          <a:xfrm>
            <a:off x="838200" y="1503484"/>
            <a:ext cx="8727831" cy="5097831"/>
          </a:xfrm>
        </p:spPr>
      </p:pic>
    </p:spTree>
    <p:extLst>
      <p:ext uri="{BB962C8B-B14F-4D97-AF65-F5344CB8AC3E}">
        <p14:creationId xmlns:p14="http://schemas.microsoft.com/office/powerpoint/2010/main" val="39865356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B6ABCF-28DC-46BE-BB77-C20B94FAB812}"/>
              </a:ext>
            </a:extLst>
          </p:cNvPr>
          <p:cNvSpPr>
            <a:spLocks noGrp="1"/>
          </p:cNvSpPr>
          <p:nvPr>
            <p:ph type="title"/>
          </p:nvPr>
        </p:nvSpPr>
        <p:spPr>
          <a:xfrm>
            <a:off x="838200" y="848702"/>
            <a:ext cx="10515600" cy="1325563"/>
          </a:xfrm>
        </p:spPr>
        <p:txBody>
          <a:bodyPr/>
          <a:lstStyle/>
          <a:p>
            <a:r>
              <a:rPr lang="en-US" dirty="0"/>
              <a:t>Methodology</a:t>
            </a:r>
          </a:p>
        </p:txBody>
      </p:sp>
      <p:sp>
        <p:nvSpPr>
          <p:cNvPr id="3" name="Content Placeholder 2">
            <a:extLst>
              <a:ext uri="{FF2B5EF4-FFF2-40B4-BE49-F238E27FC236}">
                <a16:creationId xmlns:a16="http://schemas.microsoft.com/office/drawing/2014/main" id="{01EF8DC0-43CC-4827-AADA-1E0020CF4619}"/>
              </a:ext>
            </a:extLst>
          </p:cNvPr>
          <p:cNvSpPr>
            <a:spLocks noGrp="1"/>
          </p:cNvSpPr>
          <p:nvPr>
            <p:ph idx="1"/>
          </p:nvPr>
        </p:nvSpPr>
        <p:spPr>
          <a:xfrm>
            <a:off x="838200" y="2432294"/>
            <a:ext cx="10515600" cy="4351338"/>
          </a:xfrm>
        </p:spPr>
        <p:txBody>
          <a:bodyPr/>
          <a:lstStyle/>
          <a:p>
            <a:pPr marL="0" marR="0" indent="0">
              <a:lnSpc>
                <a:spcPct val="115000"/>
              </a:lnSpc>
              <a:spcBef>
                <a:spcPts val="0"/>
              </a:spcBef>
              <a:spcAft>
                <a:spcPts val="0"/>
              </a:spcAft>
              <a:buNone/>
            </a:pPr>
            <a:r>
              <a:rPr lang="en-US" sz="2400" b="1" dirty="0">
                <a:solidFill>
                  <a:srgbClr val="333333"/>
                </a:solidFill>
                <a:effectLst/>
                <a:latin typeface="inherit"/>
                <a:ea typeface="Times New Roman" panose="02020603050405020304" pitchFamily="18" charset="0"/>
                <a:cs typeface="Arial" panose="020B0604020202020204" pitchFamily="34" charset="0"/>
              </a:rPr>
              <a:t>Clustering Approach:</a:t>
            </a:r>
            <a:endParaRPr lang="en-US" sz="2400" b="1" dirty="0">
              <a:effectLst/>
              <a:latin typeface="Calibri" panose="020F0502020204030204" pitchFamily="34" charset="0"/>
              <a:ea typeface="Calibri" panose="020F0502020204030204" pitchFamily="34" charset="0"/>
              <a:cs typeface="Times New Roman" panose="02020603050405020304" pitchFamily="18" charset="0"/>
            </a:endParaRPr>
          </a:p>
          <a:p>
            <a:r>
              <a:rPr lang="en-US" sz="1800" dirty="0">
                <a:solidFill>
                  <a:srgbClr val="333333"/>
                </a:solidFill>
                <a:effectLst/>
                <a:latin typeface="Arial" panose="020B0604020202020204" pitchFamily="34" charset="0"/>
                <a:ea typeface="Times New Roman" panose="02020603050405020304" pitchFamily="18" charset="0"/>
              </a:rPr>
              <a:t>To compare the similarities of two cities, we decided to explore neighborhoods, segment them, and group them into clusters to find similar neighborhoods in a big city like New York and Toronto. To be able to do that, we need to cluster data which is a form of unsupervised machine learning: k-means clustering algorithm</a:t>
            </a:r>
            <a:endParaRPr lang="en-US" dirty="0"/>
          </a:p>
        </p:txBody>
      </p:sp>
    </p:spTree>
    <p:extLst>
      <p:ext uri="{BB962C8B-B14F-4D97-AF65-F5344CB8AC3E}">
        <p14:creationId xmlns:p14="http://schemas.microsoft.com/office/powerpoint/2010/main" val="23749980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4CCED-D262-48FE-A544-4CA42E98E531}"/>
              </a:ext>
            </a:extLst>
          </p:cNvPr>
          <p:cNvSpPr>
            <a:spLocks noGrp="1"/>
          </p:cNvSpPr>
          <p:nvPr>
            <p:ph type="title"/>
          </p:nvPr>
        </p:nvSpPr>
        <p:spPr/>
        <p:txBody>
          <a:bodyPr>
            <a:normAutofit/>
          </a:bodyPr>
          <a:lstStyle/>
          <a:p>
            <a:r>
              <a:rPr lang="en-US" sz="3200" dirty="0"/>
              <a:t>Using K-Means Clustering Approach | Most Common Venue</a:t>
            </a:r>
          </a:p>
        </p:txBody>
      </p:sp>
      <p:pic>
        <p:nvPicPr>
          <p:cNvPr id="10" name="Content Placeholder 9">
            <a:extLst>
              <a:ext uri="{FF2B5EF4-FFF2-40B4-BE49-F238E27FC236}">
                <a16:creationId xmlns:a16="http://schemas.microsoft.com/office/drawing/2014/main" id="{57A4852B-85C8-4A90-BAE0-562967358945}"/>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r="-45" b="15662"/>
          <a:stretch/>
        </p:blipFill>
        <p:spPr>
          <a:xfrm>
            <a:off x="677334" y="1684358"/>
            <a:ext cx="9522227" cy="4564042"/>
          </a:xfrm>
        </p:spPr>
      </p:pic>
    </p:spTree>
    <p:extLst>
      <p:ext uri="{BB962C8B-B14F-4D97-AF65-F5344CB8AC3E}">
        <p14:creationId xmlns:p14="http://schemas.microsoft.com/office/powerpoint/2010/main" val="30805280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4EFBF1-9696-4650-A8DC-E8C360EA3714}"/>
              </a:ext>
            </a:extLst>
          </p:cNvPr>
          <p:cNvSpPr>
            <a:spLocks noGrp="1"/>
          </p:cNvSpPr>
          <p:nvPr>
            <p:ph type="title"/>
          </p:nvPr>
        </p:nvSpPr>
        <p:spPr/>
        <p:txBody>
          <a:bodyPr/>
          <a:lstStyle/>
          <a:p>
            <a:r>
              <a:rPr kumimoji="0" lang="en-US" sz="3200" b="0" i="0" u="none" strike="noStrike" kern="1200" cap="none" spc="0" normalizeH="0" baseline="0" noProof="0" dirty="0">
                <a:ln>
                  <a:noFill/>
                </a:ln>
                <a:solidFill>
                  <a:prstClr val="black"/>
                </a:solidFill>
                <a:effectLst/>
                <a:uLnTx/>
                <a:uFillTx/>
                <a:latin typeface="Calibri Light" panose="020F0302020204030204"/>
                <a:ea typeface="+mj-ea"/>
                <a:cs typeface="+mj-cs"/>
              </a:rPr>
              <a:t>Most Common Venues near Neighborhood | Using Clustering</a:t>
            </a:r>
            <a:endParaRPr lang="en-US" dirty="0"/>
          </a:p>
        </p:txBody>
      </p:sp>
      <p:pic>
        <p:nvPicPr>
          <p:cNvPr id="9" name="Content Placeholder 8">
            <a:extLst>
              <a:ext uri="{FF2B5EF4-FFF2-40B4-BE49-F238E27FC236}">
                <a16:creationId xmlns:a16="http://schemas.microsoft.com/office/drawing/2014/main" id="{83CA6CF7-EC10-46F9-B27A-18C60D638424}"/>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7653" t="12373"/>
          <a:stretch/>
        </p:blipFill>
        <p:spPr>
          <a:xfrm>
            <a:off x="596683" y="1670110"/>
            <a:ext cx="8855048" cy="4745402"/>
          </a:xfrm>
        </p:spPr>
      </p:pic>
    </p:spTree>
    <p:extLst>
      <p:ext uri="{BB962C8B-B14F-4D97-AF65-F5344CB8AC3E}">
        <p14:creationId xmlns:p14="http://schemas.microsoft.com/office/powerpoint/2010/main" val="34023531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FA6E73-F184-46DA-8127-00E74B0402C2}"/>
              </a:ext>
            </a:extLst>
          </p:cNvPr>
          <p:cNvSpPr>
            <a:spLocks noGrp="1"/>
          </p:cNvSpPr>
          <p:nvPr>
            <p:ph type="title"/>
          </p:nvPr>
        </p:nvSpPr>
        <p:spPr/>
        <p:txBody>
          <a:bodyPr>
            <a:normAutofit/>
          </a:bodyPr>
          <a:lstStyle/>
          <a:p>
            <a:pPr marL="0" marR="0">
              <a:lnSpc>
                <a:spcPct val="115000"/>
              </a:lnSpc>
              <a:spcBef>
                <a:spcPts val="680"/>
              </a:spcBef>
              <a:spcAft>
                <a:spcPts val="680"/>
              </a:spcAft>
            </a:pPr>
            <a:r>
              <a:rPr lang="en-US" sz="2400" dirty="0">
                <a:solidFill>
                  <a:srgbClr val="333333"/>
                </a:solidFill>
                <a:effectLst/>
                <a:latin typeface="Arial" panose="020B0604020202020204" pitchFamily="34" charset="0"/>
                <a:ea typeface="Times New Roman" panose="02020603050405020304" pitchFamily="18" charset="0"/>
                <a:cs typeface="Times New Roman" panose="02020603050405020304" pitchFamily="18" charset="0"/>
              </a:rPr>
              <a:t>Map of Clusters Similar Neighborhoods in Scarborough</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Content Placeholder 4">
            <a:extLst>
              <a:ext uri="{FF2B5EF4-FFF2-40B4-BE49-F238E27FC236}">
                <a16:creationId xmlns:a16="http://schemas.microsoft.com/office/drawing/2014/main" id="{C7B8E05B-C4FD-4E58-BBFC-60E9D45B5E49}"/>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3416" t="11995" r="3555" b="-496"/>
          <a:stretch/>
        </p:blipFill>
        <p:spPr>
          <a:xfrm>
            <a:off x="677334" y="1475663"/>
            <a:ext cx="8097389" cy="4878484"/>
          </a:xfrm>
        </p:spPr>
      </p:pic>
    </p:spTree>
    <p:extLst>
      <p:ext uri="{BB962C8B-B14F-4D97-AF65-F5344CB8AC3E}">
        <p14:creationId xmlns:p14="http://schemas.microsoft.com/office/powerpoint/2010/main" val="2591687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22A86E-BF47-45C4-ADF1-128B7731A693}"/>
              </a:ext>
            </a:extLst>
          </p:cNvPr>
          <p:cNvSpPr>
            <a:spLocks noGrp="1"/>
          </p:cNvSpPr>
          <p:nvPr>
            <p:ph type="title"/>
          </p:nvPr>
        </p:nvSpPr>
        <p:spPr/>
        <p:txBody>
          <a:bodyPr>
            <a:normAutofit/>
          </a:bodyPr>
          <a:lstStyle/>
          <a:p>
            <a:r>
              <a:rPr lang="en-US" sz="2800" dirty="0"/>
              <a:t>Average Housing Price by Clusters in Scarborough</a:t>
            </a:r>
          </a:p>
        </p:txBody>
      </p:sp>
      <p:pic>
        <p:nvPicPr>
          <p:cNvPr id="5" name="Content Placeholder 4">
            <a:extLst>
              <a:ext uri="{FF2B5EF4-FFF2-40B4-BE49-F238E27FC236}">
                <a16:creationId xmlns:a16="http://schemas.microsoft.com/office/drawing/2014/main" id="{107245B7-1409-47C1-8A08-114B696937F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77334" y="1270000"/>
            <a:ext cx="8765931" cy="4973185"/>
          </a:xfrm>
        </p:spPr>
      </p:pic>
      <p:sp>
        <p:nvSpPr>
          <p:cNvPr id="6" name="TextBox 5">
            <a:extLst>
              <a:ext uri="{FF2B5EF4-FFF2-40B4-BE49-F238E27FC236}">
                <a16:creationId xmlns:a16="http://schemas.microsoft.com/office/drawing/2014/main" id="{5A53CD4A-61F6-4EAC-82B3-581BF0C088BB}"/>
              </a:ext>
            </a:extLst>
          </p:cNvPr>
          <p:cNvSpPr txBox="1"/>
          <p:nvPr/>
        </p:nvSpPr>
        <p:spPr>
          <a:xfrm>
            <a:off x="9495692" y="2101362"/>
            <a:ext cx="2558562" cy="2945422"/>
          </a:xfrm>
          <a:prstGeom prst="rect">
            <a:avLst/>
          </a:prstGeom>
        </p:spPr>
        <p:style>
          <a:lnRef idx="0">
            <a:schemeClr val="accent3"/>
          </a:lnRef>
          <a:fillRef idx="3">
            <a:schemeClr val="accent3"/>
          </a:fillRef>
          <a:effectRef idx="3">
            <a:schemeClr val="accent3"/>
          </a:effectRef>
          <a:fontRef idx="minor">
            <a:schemeClr val="lt1"/>
          </a:fontRef>
        </p:style>
        <p:txBody>
          <a:bodyPr wrap="square" rtlCol="0">
            <a:spAutoFit/>
          </a:bodyPr>
          <a:lstStyle/>
          <a:p>
            <a:pPr marL="0" marR="0" indent="0">
              <a:lnSpc>
                <a:spcPct val="107000"/>
              </a:lnSpc>
              <a:spcBef>
                <a:spcPts val="0"/>
              </a:spcBef>
              <a:spcAft>
                <a:spcPts val="800"/>
              </a:spcAft>
              <a:buNone/>
            </a:pPr>
            <a:r>
              <a:rPr lang="en-US" sz="1800" i="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Highest / Costly neighborhoods</a:t>
            </a:r>
            <a:r>
              <a:rPr lang="en-US" sz="1800" dirty="0">
                <a:effectLst/>
                <a:latin typeface="Calibri" panose="020F0502020204030204" pitchFamily="34" charset="0"/>
                <a:ea typeface="Calibri" panose="020F0502020204030204" pitchFamily="34" charset="0"/>
                <a:cs typeface="Times New Roman" panose="02020603050405020304" pitchFamily="18" charset="0"/>
              </a:rPr>
              <a:t> - Willowdale South and Scarborough village</a:t>
            </a:r>
          </a:p>
          <a:p>
            <a:pPr marL="0" marR="0" indent="0">
              <a:lnSpc>
                <a:spcPct val="107000"/>
              </a:lnSpc>
              <a:spcBef>
                <a:spcPts val="0"/>
              </a:spcBef>
              <a:spcAft>
                <a:spcPts val="800"/>
              </a:spcAft>
              <a:buNone/>
            </a:pPr>
            <a:r>
              <a:rPr lang="en-US" sz="1800" i="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Lowest / Cheaper neighborhoods</a:t>
            </a:r>
            <a:r>
              <a:rPr lang="en-US" sz="1800" dirty="0">
                <a:effectLst/>
                <a:latin typeface="Calibri" panose="020F0502020204030204" pitchFamily="34" charset="0"/>
                <a:ea typeface="Calibri" panose="020F0502020204030204" pitchFamily="34" charset="0"/>
                <a:cs typeface="Times New Roman" panose="02020603050405020304" pitchFamily="18" charset="0"/>
              </a:rPr>
              <a:t> - First Canadian place and Underground city</a:t>
            </a:r>
          </a:p>
          <a:p>
            <a:endParaRPr lang="en-US" dirty="0"/>
          </a:p>
        </p:txBody>
      </p:sp>
    </p:spTree>
    <p:extLst>
      <p:ext uri="{BB962C8B-B14F-4D97-AF65-F5344CB8AC3E}">
        <p14:creationId xmlns:p14="http://schemas.microsoft.com/office/powerpoint/2010/main" val="3988984385"/>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Facet</Template>
  <TotalTime>21</TotalTime>
  <Words>852</Words>
  <Application>Microsoft Office PowerPoint</Application>
  <PresentationFormat>Widescreen</PresentationFormat>
  <Paragraphs>49</Paragraphs>
  <Slides>11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vt:i4>
      </vt:variant>
    </vt:vector>
  </HeadingPairs>
  <TitlesOfParts>
    <vt:vector size="18" baseType="lpstr">
      <vt:lpstr>Arial</vt:lpstr>
      <vt:lpstr>Calibri</vt:lpstr>
      <vt:lpstr>Calibri Light</vt:lpstr>
      <vt:lpstr>inherit</vt:lpstr>
      <vt:lpstr>Trebuchet MS</vt:lpstr>
      <vt:lpstr>Wingdings 3</vt:lpstr>
      <vt:lpstr>Facet</vt:lpstr>
      <vt:lpstr>Coursera Capstone Project</vt:lpstr>
      <vt:lpstr>Introduction</vt:lpstr>
      <vt:lpstr>Data Description</vt:lpstr>
      <vt:lpstr>Map of Scarborough</vt:lpstr>
      <vt:lpstr>Methodology</vt:lpstr>
      <vt:lpstr>Using K-Means Clustering Approach | Most Common Venue</vt:lpstr>
      <vt:lpstr>Most Common Venues near Neighborhood | Using Clustering</vt:lpstr>
      <vt:lpstr>Map of Clusters Similar Neighborhoods in Scarborough</vt:lpstr>
      <vt:lpstr>Average Housing Price by Clusters in Scarborough</vt:lpstr>
      <vt:lpstr>School Ratings by Clusters in Scarborough</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Coursera Capstone Project</dc:title>
  <dc:creator>BOBBY MOHANTY</dc:creator>
  <cp:lastModifiedBy>BOBBY MOHANTY</cp:lastModifiedBy>
  <cp:revision>3</cp:revision>
  <dcterms:created xsi:type="dcterms:W3CDTF">2021-07-15T18:48:56Z</dcterms:created>
  <dcterms:modified xsi:type="dcterms:W3CDTF">2021-07-15T19:10:26Z</dcterms:modified>
</cp:coreProperties>
</file>